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5" r:id="rId8"/>
    <p:sldId id="263" r:id="rId9"/>
    <p:sldId id="264" r:id="rId10"/>
    <p:sldId id="261"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8" d="100"/>
          <a:sy n="68" d="100"/>
        </p:scale>
        <p:origin x="90"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D6AC9-A7A3-4F90-9EDA-0EB63F20AD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223E2EB-6519-421B-B00E-E8068E996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AE6B762-4381-4682-98C0-84A91AB74E1B}"/>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CFBFCBA8-A40F-4F07-8BFB-8ABA9FBB9A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B575F4-547D-452A-9B03-B9DA98EAFB52}"/>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493668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240DBC-A261-4F1C-A39D-9D6C504283B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2A53A14-49DE-4EBB-A781-23CF96DBC26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077E537-0292-4223-91D3-8433BBDA589A}"/>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BDDB4C16-7CC7-4215-96BF-AFAD5EE51C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4F5DF8D-1D6A-4D50-8591-631E3E2E720B}"/>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1474381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E6E5B5E-5020-4511-BD71-5F452DC9E96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E02DB9E-0D5C-4FB1-9D5D-44090B15B0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D7F013-B2E8-491C-B041-006342E18E6A}"/>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98E9683F-4F1E-40A3-9350-6C99F1DADF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42956E-313E-4187-A4A2-353275B18C22}"/>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190443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D18753-A20E-4C33-989D-31AA910E45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2079640-D120-49F6-BFF8-CBF60C1228E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F7F20D-1EEB-4FCD-BC51-395BF6CA96AD}"/>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3F996300-52D7-407D-BC12-B655DDDF7C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2B2040-84BA-4E1E-9062-7EE4CA58E9CF}"/>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706295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AFF12-DBE1-43CD-A598-7B86DE88717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E8303C6-B584-405D-A0F8-6CCD09EAC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A899277-08FA-4E2B-A715-8AC81E299970}"/>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0A511305-83F3-4749-B201-32B5B1997A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9FA567-ED04-4889-B059-D3F25EE8CB97}"/>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3240979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2F950A-5B4A-4D83-BB3D-7FA8DBD3ADC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514F2C8-D728-44BD-B1CA-92ACD412B84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9C84EC8-17FE-4A26-8FFE-702F409590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87F810D-DC83-4CCD-8A64-7BD6293ECF29}"/>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6" name="Espace réservé du pied de page 5">
            <a:extLst>
              <a:ext uri="{FF2B5EF4-FFF2-40B4-BE49-F238E27FC236}">
                <a16:creationId xmlns:a16="http://schemas.microsoft.com/office/drawing/2014/main" id="{DB687CDD-895D-41A9-A98B-E0F58FBD5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030655A-FEE0-4E84-8446-36A2A0477F3A}"/>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282336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43D92-4E03-490C-8630-ADA2BD5F6D8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1760C04-6586-439D-919B-818196E10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9487FF1-EB67-475F-88A3-7C28E512CB5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C103754-8317-46D2-B407-88D1313424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0640BBA-7CB5-4D31-9AEF-9BCA5166256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EECA9CC-7E8A-4CE7-A2F3-92AD2BBD57AF}"/>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8" name="Espace réservé du pied de page 7">
            <a:extLst>
              <a:ext uri="{FF2B5EF4-FFF2-40B4-BE49-F238E27FC236}">
                <a16:creationId xmlns:a16="http://schemas.microsoft.com/office/drawing/2014/main" id="{D1DCC3F1-2745-4B86-B82E-594431140F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29252B0-E936-4925-B96C-3BE783CDBF9F}"/>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97256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645E9-B050-424F-8DF0-BAF80A5A7DF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D2347EC-AE53-442E-92D6-9893D376B240}"/>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4" name="Espace réservé du pied de page 3">
            <a:extLst>
              <a:ext uri="{FF2B5EF4-FFF2-40B4-BE49-F238E27FC236}">
                <a16:creationId xmlns:a16="http://schemas.microsoft.com/office/drawing/2014/main" id="{D0BE8CF3-33B0-4D4A-A56A-CAB63273388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CEEBB6E-EFB0-4C48-AB93-91E8F225DFBF}"/>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342607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42C80A4-53BE-45F6-8245-496764E81194}"/>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3" name="Espace réservé du pied de page 2">
            <a:extLst>
              <a:ext uri="{FF2B5EF4-FFF2-40B4-BE49-F238E27FC236}">
                <a16:creationId xmlns:a16="http://schemas.microsoft.com/office/drawing/2014/main" id="{F05A1811-B1C3-4F4C-B2E8-7F0E4FDDFC3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7CF1775-8621-4D79-AB5B-82009AA39451}"/>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87821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C2B05C-C273-48CD-9E51-3BC7E65D202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7654315-24FF-49CC-94F2-774482AFC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4720D09-FAF1-4B89-97FC-F8AB1C0E6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4D0F0D-ADC9-4152-90C4-03BF3FC80B18}"/>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6" name="Espace réservé du pied de page 5">
            <a:extLst>
              <a:ext uri="{FF2B5EF4-FFF2-40B4-BE49-F238E27FC236}">
                <a16:creationId xmlns:a16="http://schemas.microsoft.com/office/drawing/2014/main" id="{497107D2-6854-47A1-93C5-1A78D81463B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412F0A-B040-4F4B-9D75-7A4F955D461C}"/>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391124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964890-0BC9-4049-AA22-EB7F39E2AEE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EDC3E15-4327-4BA0-BAA2-A66A1B84A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6892BE4-057B-4D70-B755-84C41B92E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7CEEF3-33E3-4C9B-9B7C-0C68F0F1BEF2}"/>
              </a:ext>
            </a:extLst>
          </p:cNvPr>
          <p:cNvSpPr>
            <a:spLocks noGrp="1"/>
          </p:cNvSpPr>
          <p:nvPr>
            <p:ph type="dt" sz="half" idx="10"/>
          </p:nvPr>
        </p:nvSpPr>
        <p:spPr/>
        <p:txBody>
          <a:bodyPr/>
          <a:lstStyle/>
          <a:p>
            <a:fld id="{E27E8BD0-0463-4DB8-9908-FDC21F87C352}" type="datetimeFigureOut">
              <a:rPr lang="fr-FR" smtClean="0"/>
              <a:t>11/12/2023</a:t>
            </a:fld>
            <a:endParaRPr lang="fr-FR"/>
          </a:p>
        </p:txBody>
      </p:sp>
      <p:sp>
        <p:nvSpPr>
          <p:cNvPr id="6" name="Espace réservé du pied de page 5">
            <a:extLst>
              <a:ext uri="{FF2B5EF4-FFF2-40B4-BE49-F238E27FC236}">
                <a16:creationId xmlns:a16="http://schemas.microsoft.com/office/drawing/2014/main" id="{8148FA64-7245-49D2-8032-604A26EC45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B5E09E0-E1B4-4F6A-83E1-6A21829786D5}"/>
              </a:ext>
            </a:extLst>
          </p:cNvPr>
          <p:cNvSpPr>
            <a:spLocks noGrp="1"/>
          </p:cNvSpPr>
          <p:nvPr>
            <p:ph type="sldNum" sz="quarter" idx="12"/>
          </p:nvPr>
        </p:nvSpPr>
        <p:spPr/>
        <p:txBody>
          <a:bodyPr/>
          <a:lstStyle/>
          <a:p>
            <a:fld id="{C6B7807D-9F8A-4CA9-8F16-EF6FBC582289}" type="slidenum">
              <a:rPr lang="fr-FR" smtClean="0"/>
              <a:t>‹N°›</a:t>
            </a:fld>
            <a:endParaRPr lang="fr-FR"/>
          </a:p>
        </p:txBody>
      </p:sp>
    </p:spTree>
    <p:extLst>
      <p:ext uri="{BB962C8B-B14F-4D97-AF65-F5344CB8AC3E}">
        <p14:creationId xmlns:p14="http://schemas.microsoft.com/office/powerpoint/2010/main" val="292019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9CFBFCA-F9FE-448E-93B9-4B0AC9546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BB93BBC-DEF4-4BBB-993C-0A0E585B9E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12FBBD7-5874-4983-9764-960BDCEAD5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E8BD0-0463-4DB8-9908-FDC21F87C352}" type="datetimeFigureOut">
              <a:rPr lang="fr-FR" smtClean="0"/>
              <a:t>11/12/2023</a:t>
            </a:fld>
            <a:endParaRPr lang="fr-FR"/>
          </a:p>
        </p:txBody>
      </p:sp>
      <p:sp>
        <p:nvSpPr>
          <p:cNvPr id="5" name="Espace réservé du pied de page 4">
            <a:extLst>
              <a:ext uri="{FF2B5EF4-FFF2-40B4-BE49-F238E27FC236}">
                <a16:creationId xmlns:a16="http://schemas.microsoft.com/office/drawing/2014/main" id="{497D7882-DA7E-44FD-87DC-367BE4AF0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CA86DBB-4725-482D-A9DD-60AAD6DFE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7807D-9F8A-4CA9-8F16-EF6FBC582289}" type="slidenum">
              <a:rPr lang="fr-FR" smtClean="0"/>
              <a:t>‹N°›</a:t>
            </a:fld>
            <a:endParaRPr lang="fr-FR"/>
          </a:p>
        </p:txBody>
      </p:sp>
    </p:spTree>
    <p:extLst>
      <p:ext uri="{BB962C8B-B14F-4D97-AF65-F5344CB8AC3E}">
        <p14:creationId xmlns:p14="http://schemas.microsoft.com/office/powerpoint/2010/main" val="2296849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39C91A-4524-4C3D-BEA4-DFB4FA267025}"/>
              </a:ext>
            </a:extLst>
          </p:cNvPr>
          <p:cNvSpPr>
            <a:spLocks noGrp="1"/>
          </p:cNvSpPr>
          <p:nvPr>
            <p:ph type="ctrTitle"/>
          </p:nvPr>
        </p:nvSpPr>
        <p:spPr/>
        <p:style>
          <a:lnRef idx="2">
            <a:schemeClr val="dk1">
              <a:shade val="50000"/>
            </a:schemeClr>
          </a:lnRef>
          <a:fillRef idx="1">
            <a:schemeClr val="dk1"/>
          </a:fillRef>
          <a:effectRef idx="0">
            <a:schemeClr val="dk1"/>
          </a:effectRef>
          <a:fontRef idx="minor">
            <a:schemeClr val="lt1"/>
          </a:fontRef>
        </p:style>
        <p:txBody>
          <a:bodyPr/>
          <a:lstStyle/>
          <a:p>
            <a:r>
              <a:rPr lang="fr-FR" dirty="0"/>
              <a:t>DECORATOR DESIGN PATTERN</a:t>
            </a:r>
          </a:p>
        </p:txBody>
      </p:sp>
      <p:sp>
        <p:nvSpPr>
          <p:cNvPr id="3" name="Sous-titre 2">
            <a:extLst>
              <a:ext uri="{FF2B5EF4-FFF2-40B4-BE49-F238E27FC236}">
                <a16:creationId xmlns:a16="http://schemas.microsoft.com/office/drawing/2014/main" id="{3D740673-4E78-4B7C-9887-AE188206D911}"/>
              </a:ext>
            </a:extLst>
          </p:cNvPr>
          <p:cNvSpPr>
            <a:spLocks noGrp="1"/>
          </p:cNvSpPr>
          <p:nvPr>
            <p:ph type="subTitle" idx="1"/>
          </p:nvPr>
        </p:nvSpPr>
        <p:spPr/>
        <p:txBody>
          <a:bodyPr/>
          <a:lstStyle/>
          <a:p>
            <a:r>
              <a:rPr lang="fr-FR" dirty="0"/>
              <a:t>&lt;&lt;</a:t>
            </a:r>
            <a:r>
              <a:rPr lang="en-US" dirty="0"/>
              <a:t>Elevate Your Objects: The Decorator Pattern – Adding Features with Simplicity.&gt;&gt;</a:t>
            </a:r>
            <a:endParaRPr lang="fr-FR" dirty="0"/>
          </a:p>
        </p:txBody>
      </p:sp>
    </p:spTree>
    <p:extLst>
      <p:ext uri="{BB962C8B-B14F-4D97-AF65-F5344CB8AC3E}">
        <p14:creationId xmlns:p14="http://schemas.microsoft.com/office/powerpoint/2010/main" val="2812123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6771F-2E36-4C13-A36F-E1C26686FAF2}"/>
              </a:ext>
            </a:extLst>
          </p:cNvPr>
          <p:cNvSpPr>
            <a:spLocks noGrp="1"/>
          </p:cNvSpPr>
          <p:nvPr>
            <p:ph type="title"/>
          </p:nvPr>
        </p:nvSpPr>
        <p:spPr/>
        <p:txBody>
          <a:bodyPr/>
          <a:lstStyle/>
          <a:p>
            <a:r>
              <a:rPr lang="fr-FR" dirty="0" err="1"/>
              <a:t>Thank</a:t>
            </a:r>
            <a:r>
              <a:rPr lang="fr-FR" dirty="0"/>
              <a:t> You!!</a:t>
            </a:r>
          </a:p>
        </p:txBody>
      </p:sp>
      <p:sp>
        <p:nvSpPr>
          <p:cNvPr id="4" name="Espace réservé du texte 3">
            <a:extLst>
              <a:ext uri="{FF2B5EF4-FFF2-40B4-BE49-F238E27FC236}">
                <a16:creationId xmlns:a16="http://schemas.microsoft.com/office/drawing/2014/main" id="{8677F014-C0F9-4C26-94D1-59E4835F2A04}"/>
              </a:ext>
            </a:extLst>
          </p:cNvPr>
          <p:cNvSpPr>
            <a:spLocks noGrp="1"/>
          </p:cNvSpPr>
          <p:nvPr>
            <p:ph type="body" sz="half" idx="2"/>
          </p:nvPr>
        </p:nvSpPr>
        <p:spPr>
          <a:xfrm>
            <a:off x="836612" y="2057400"/>
            <a:ext cx="4019593" cy="3478427"/>
          </a:xfrm>
        </p:spPr>
        <p:txBody>
          <a:bodyPr>
            <a:normAutofit fontScale="85000" lnSpcReduction="20000"/>
          </a:bodyPr>
          <a:lstStyle/>
          <a:p>
            <a:pPr>
              <a:lnSpc>
                <a:spcPct val="150000"/>
              </a:lnSpc>
            </a:pPr>
            <a:r>
              <a:rPr lang="en-US" b="1" dirty="0">
                <a:latin typeface="Comic Sans MS" panose="030F0702030302020204" pitchFamily="66" charset="0"/>
              </a:rPr>
              <a:t>Thank you all for joining today's presentation. Just as a sandwich requires the right combination of ingredients for a perfect taste, your engagement and participation have enriched our discussion on the MVC design pattern. Your presence has added flavor to this session, and we appreciate your time and attention. If you have any further questions or insights, feel free to reach out. Here's to building well-structured and delightful software together. </a:t>
            </a:r>
            <a:endParaRPr lang="fr-FR" b="1" dirty="0">
              <a:latin typeface="Comic Sans MS" panose="030F0702030302020204" pitchFamily="66" charset="0"/>
            </a:endParaRPr>
          </a:p>
        </p:txBody>
      </p:sp>
      <p:pic>
        <p:nvPicPr>
          <p:cNvPr id="22" name="Espace réservé pour une image  21">
            <a:extLst>
              <a:ext uri="{FF2B5EF4-FFF2-40B4-BE49-F238E27FC236}">
                <a16:creationId xmlns:a16="http://schemas.microsoft.com/office/drawing/2014/main" id="{259678D0-D53A-4D5B-A4A9-780CFCE7F0C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954" r="12954"/>
          <a:stretch>
            <a:fillRect/>
          </a:stretch>
        </p:blipFill>
        <p:spPr/>
      </p:pic>
    </p:spTree>
    <p:extLst>
      <p:ext uri="{BB962C8B-B14F-4D97-AF65-F5344CB8AC3E}">
        <p14:creationId xmlns:p14="http://schemas.microsoft.com/office/powerpoint/2010/main" val="213163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FC1D7F-17A3-4CDE-953F-5D4823BC682D}"/>
              </a:ext>
            </a:extLst>
          </p:cNvPr>
          <p:cNvSpPr>
            <a:spLocks noGrp="1"/>
          </p:cNvSpPr>
          <p:nvPr>
            <p:ph type="title"/>
          </p:nvPr>
        </p:nvSpPr>
        <p:spPr/>
        <p:txBody>
          <a:bodyPr/>
          <a:lstStyle/>
          <a:p>
            <a:r>
              <a:rPr lang="fr-FR" b="1" dirty="0" err="1"/>
              <a:t>Purpose</a:t>
            </a:r>
            <a:r>
              <a:rPr lang="fr-FR" b="1" dirty="0"/>
              <a:t> and Motivation Of The </a:t>
            </a:r>
            <a:r>
              <a:rPr lang="en-US" b="1" i="0" dirty="0">
                <a:effectLst/>
                <a:latin typeface="Söhne"/>
              </a:rPr>
              <a:t>Decorator Pattern:</a:t>
            </a:r>
            <a:r>
              <a:rPr lang="en-US" b="1" i="0" dirty="0">
                <a:solidFill>
                  <a:srgbClr val="D1D5DB"/>
                </a:solidFill>
                <a:effectLst/>
                <a:latin typeface="Söhne"/>
              </a:rPr>
              <a:t> </a:t>
            </a:r>
            <a:endParaRPr lang="fr-FR" b="1" dirty="0"/>
          </a:p>
        </p:txBody>
      </p:sp>
      <p:sp>
        <p:nvSpPr>
          <p:cNvPr id="3" name="Espace réservé du contenu 2">
            <a:extLst>
              <a:ext uri="{FF2B5EF4-FFF2-40B4-BE49-F238E27FC236}">
                <a16:creationId xmlns:a16="http://schemas.microsoft.com/office/drawing/2014/main" id="{9B7ED12F-0E8F-410B-A917-BB65B61FE4C3}"/>
              </a:ext>
            </a:extLst>
          </p:cNvPr>
          <p:cNvSpPr>
            <a:spLocks noGrp="1"/>
          </p:cNvSpPr>
          <p:nvPr>
            <p:ph idx="1"/>
          </p:nvPr>
        </p:nvSpPr>
        <p:spPr>
          <a:xfrm>
            <a:off x="838200" y="1825625"/>
            <a:ext cx="5401962" cy="3957337"/>
          </a:xfrm>
        </p:spPr>
        <p:txBody>
          <a:bodyPr>
            <a:normAutofit fontScale="92500" lnSpcReduction="10000"/>
          </a:bodyPr>
          <a:lstStyle/>
          <a:p>
            <a:pPr marL="0" indent="0">
              <a:buNone/>
            </a:pPr>
            <a:r>
              <a:rPr lang="en-US" b="1" i="0" dirty="0">
                <a:effectLst/>
                <a:latin typeface="Söhne"/>
              </a:rPr>
              <a:t> </a:t>
            </a:r>
            <a:r>
              <a:rPr lang="en-US" b="0" i="0" dirty="0">
                <a:latin typeface="Söhne"/>
              </a:rPr>
              <a:t>The </a:t>
            </a:r>
            <a:r>
              <a:rPr lang="en-US" b="1" i="1" dirty="0">
                <a:latin typeface="Söhne"/>
              </a:rPr>
              <a:t>Decorator</a:t>
            </a:r>
            <a:r>
              <a:rPr lang="en-US" b="0" i="0" dirty="0">
                <a:latin typeface="Söhne"/>
              </a:rPr>
              <a:t> Pattern is designed to extend or augment the behavior of objects in a flexible and reusable way. It allows you to add new functionalities to an object dynamically without altering its structure. </a:t>
            </a:r>
          </a:p>
          <a:p>
            <a:pPr marL="0" indent="0">
              <a:buNone/>
            </a:pPr>
            <a:r>
              <a:rPr lang="en-US" b="0" i="0" dirty="0">
                <a:latin typeface="Söhne"/>
              </a:rPr>
              <a:t>This pattern promotes the principle of open-closed design, enabling you to introduce new features without modifying existing code.</a:t>
            </a:r>
            <a:endParaRPr lang="fr-FR" dirty="0"/>
          </a:p>
        </p:txBody>
      </p:sp>
      <p:pic>
        <p:nvPicPr>
          <p:cNvPr id="6" name="Image 5">
            <a:extLst>
              <a:ext uri="{FF2B5EF4-FFF2-40B4-BE49-F238E27FC236}">
                <a16:creationId xmlns:a16="http://schemas.microsoft.com/office/drawing/2014/main" id="{76925736-AEBB-4D2D-BC34-D312DEBAE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5364" y="3761044"/>
            <a:ext cx="3028950" cy="1514475"/>
          </a:xfrm>
          <a:prstGeom prst="rect">
            <a:avLst/>
          </a:prstGeom>
        </p:spPr>
      </p:pic>
      <p:sp>
        <p:nvSpPr>
          <p:cNvPr id="7" name="Nuage 6">
            <a:extLst>
              <a:ext uri="{FF2B5EF4-FFF2-40B4-BE49-F238E27FC236}">
                <a16:creationId xmlns:a16="http://schemas.microsoft.com/office/drawing/2014/main" id="{EE139CAE-D519-4257-8CD6-005FE55D9257}"/>
              </a:ext>
            </a:extLst>
          </p:cNvPr>
          <p:cNvSpPr/>
          <p:nvPr/>
        </p:nvSpPr>
        <p:spPr>
          <a:xfrm>
            <a:off x="7191632" y="1248031"/>
            <a:ext cx="3941806" cy="206357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effectLst/>
                <a:latin typeface="Söhne"/>
              </a:rPr>
              <a:t>How can you add new functionality to an object dynamically without altering its structure?</a:t>
            </a:r>
            <a:endParaRPr lang="fr-FR" dirty="0"/>
          </a:p>
        </p:txBody>
      </p:sp>
      <p:sp>
        <p:nvSpPr>
          <p:cNvPr id="8" name="Nuage 7">
            <a:extLst>
              <a:ext uri="{FF2B5EF4-FFF2-40B4-BE49-F238E27FC236}">
                <a16:creationId xmlns:a16="http://schemas.microsoft.com/office/drawing/2014/main" id="{9E587B97-506A-4294-AC4F-701875EA0614}"/>
              </a:ext>
            </a:extLst>
          </p:cNvPr>
          <p:cNvSpPr/>
          <p:nvPr/>
        </p:nvSpPr>
        <p:spPr>
          <a:xfrm>
            <a:off x="6709719" y="2755556"/>
            <a:ext cx="642551" cy="33775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Nuage 8">
            <a:extLst>
              <a:ext uri="{FF2B5EF4-FFF2-40B4-BE49-F238E27FC236}">
                <a16:creationId xmlns:a16="http://schemas.microsoft.com/office/drawing/2014/main" id="{8A39F64C-5A3A-4E53-98F0-DA19A8C65047}"/>
              </a:ext>
            </a:extLst>
          </p:cNvPr>
          <p:cNvSpPr/>
          <p:nvPr/>
        </p:nvSpPr>
        <p:spPr>
          <a:xfrm>
            <a:off x="6565556" y="3093308"/>
            <a:ext cx="457200" cy="19770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16743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wave">
          <a:fgClr>
            <a:schemeClr val="tx1">
              <a:lumMod val="65000"/>
              <a:lumOff val="35000"/>
            </a:schemeClr>
          </a:fgClr>
          <a:bgClr>
            <a:schemeClr val="bg1"/>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E277C0-3D62-4DE4-ABB9-22BF5D2197D2}"/>
              </a:ext>
            </a:extLst>
          </p:cNvPr>
          <p:cNvSpPr>
            <a:spLocks noGrp="1"/>
          </p:cNvSpPr>
          <p:nvPr>
            <p:ph type="title"/>
          </p:nvPr>
        </p:nvSpPr>
        <p:spPr/>
        <p:txBody>
          <a:bodyPr/>
          <a:lstStyle/>
          <a:p>
            <a:r>
              <a:rPr lang="fr-FR" b="1" dirty="0" err="1"/>
              <a:t>Purpose</a:t>
            </a:r>
            <a:r>
              <a:rPr lang="fr-FR" b="1" dirty="0"/>
              <a:t> and Motivation</a:t>
            </a:r>
            <a:endParaRPr lang="fr-FR" dirty="0"/>
          </a:p>
        </p:txBody>
      </p:sp>
      <p:sp>
        <p:nvSpPr>
          <p:cNvPr id="3" name="Espace réservé du contenu 2">
            <a:extLst>
              <a:ext uri="{FF2B5EF4-FFF2-40B4-BE49-F238E27FC236}">
                <a16:creationId xmlns:a16="http://schemas.microsoft.com/office/drawing/2014/main" id="{1527B048-6586-444A-A2A6-04A86C32F073}"/>
              </a:ext>
            </a:extLst>
          </p:cNvPr>
          <p:cNvSpPr>
            <a:spLocks noGrp="1"/>
          </p:cNvSpPr>
          <p:nvPr>
            <p:ph idx="1"/>
          </p:nvPr>
        </p:nvSpPr>
        <p:spPr>
          <a:xfrm>
            <a:off x="5684108" y="1825625"/>
            <a:ext cx="6351373" cy="3734916"/>
          </a:xfrm>
        </p:spPr>
        <p:txBody>
          <a:bodyPr>
            <a:normAutofit/>
          </a:bodyPr>
          <a:lstStyle/>
          <a:p>
            <a:pPr marL="0" indent="0" algn="r">
              <a:buNone/>
            </a:pPr>
            <a:r>
              <a:rPr lang="en-US" b="0" i="0" dirty="0">
                <a:effectLst/>
                <a:latin typeface="Söhne"/>
              </a:rPr>
              <a:t>Decorators provide a flexible alternative to subclassing for extending functionality. You can attach new behaviors to objects at runtime, adapting to changing requirements without modifying existing code.</a:t>
            </a:r>
            <a:endParaRPr lang="fr-FR" dirty="0"/>
          </a:p>
        </p:txBody>
      </p:sp>
      <p:pic>
        <p:nvPicPr>
          <p:cNvPr id="6" name="Image 5">
            <a:extLst>
              <a:ext uri="{FF2B5EF4-FFF2-40B4-BE49-F238E27FC236}">
                <a16:creationId xmlns:a16="http://schemas.microsoft.com/office/drawing/2014/main" id="{BB9B6F17-152E-457C-8C7D-E7625D9ED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7459"/>
            <a:ext cx="5687712" cy="3607186"/>
          </a:xfrm>
          <a:prstGeom prst="rect">
            <a:avLst/>
          </a:prstGeom>
          <a:ln>
            <a:noFill/>
          </a:ln>
          <a:effectLst>
            <a:softEdge rad="112500"/>
          </a:effectLst>
        </p:spPr>
      </p:pic>
    </p:spTree>
    <p:extLst>
      <p:ext uri="{BB962C8B-B14F-4D97-AF65-F5344CB8AC3E}">
        <p14:creationId xmlns:p14="http://schemas.microsoft.com/office/powerpoint/2010/main" val="294667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dashVert">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F6FBC2-A504-46C5-9586-0B3A6BF2E970}"/>
              </a:ext>
            </a:extLst>
          </p:cNvPr>
          <p:cNvSpPr>
            <a:spLocks noGrp="1"/>
          </p:cNvSpPr>
          <p:nvPr>
            <p:ph type="title"/>
          </p:nvPr>
        </p:nvSpPr>
        <p:spPr/>
        <p:txBody>
          <a:bodyPr>
            <a:normAutofit/>
          </a:bodyPr>
          <a:lstStyle/>
          <a:p>
            <a:pPr algn="ctr"/>
            <a:r>
              <a:rPr lang="fr-FR" sz="4800" b="1" dirty="0" err="1"/>
              <a:t>Purpose</a:t>
            </a:r>
            <a:r>
              <a:rPr lang="fr-FR" sz="4800" b="1" dirty="0"/>
              <a:t> and Motivation</a:t>
            </a:r>
          </a:p>
        </p:txBody>
      </p:sp>
      <p:sp>
        <p:nvSpPr>
          <p:cNvPr id="3" name="Espace réservé du contenu 2">
            <a:extLst>
              <a:ext uri="{FF2B5EF4-FFF2-40B4-BE49-F238E27FC236}">
                <a16:creationId xmlns:a16="http://schemas.microsoft.com/office/drawing/2014/main" id="{3C58BDB6-A372-457E-99BB-213AA0B5AD16}"/>
              </a:ext>
            </a:extLst>
          </p:cNvPr>
          <p:cNvSpPr>
            <a:spLocks noGrp="1"/>
          </p:cNvSpPr>
          <p:nvPr>
            <p:ph idx="1"/>
          </p:nvPr>
        </p:nvSpPr>
        <p:spPr>
          <a:xfrm>
            <a:off x="838200" y="1825625"/>
            <a:ext cx="6588211" cy="3302429"/>
          </a:xfrm>
        </p:spPr>
        <p:txBody>
          <a:bodyPr>
            <a:normAutofit/>
          </a:bodyPr>
          <a:lstStyle/>
          <a:p>
            <a:pPr marL="0" indent="0">
              <a:buNone/>
            </a:pPr>
            <a:r>
              <a:rPr lang="en-US" b="1" i="0" dirty="0">
                <a:effectLst/>
                <a:latin typeface="Söhne"/>
              </a:rPr>
              <a:t>Composition over Inheritance:</a:t>
            </a:r>
            <a:r>
              <a:rPr lang="en-US" b="0" i="0" dirty="0">
                <a:effectLst/>
                <a:latin typeface="Söhne"/>
              </a:rPr>
              <a:t> Instead of relying on a complex hierarchy of subclasses, the Decorator Pattern favors composition. By composing objects with different decorators, you can achieve various combinations of functionalities without creating a multitude of subclasses.</a:t>
            </a:r>
            <a:endParaRPr lang="fr-FR" dirty="0"/>
          </a:p>
        </p:txBody>
      </p:sp>
      <p:pic>
        <p:nvPicPr>
          <p:cNvPr id="5" name="Image 4">
            <a:extLst>
              <a:ext uri="{FF2B5EF4-FFF2-40B4-BE49-F238E27FC236}">
                <a16:creationId xmlns:a16="http://schemas.microsoft.com/office/drawing/2014/main" id="{6E7FF719-65F0-43FA-A2C2-42FA4AC06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411" y="1998619"/>
            <a:ext cx="4075354" cy="2585737"/>
          </a:xfrm>
          <a:prstGeom prst="rect">
            <a:avLst/>
          </a:prstGeom>
        </p:spPr>
      </p:pic>
    </p:spTree>
    <p:extLst>
      <p:ext uri="{BB962C8B-B14F-4D97-AF65-F5344CB8AC3E}">
        <p14:creationId xmlns:p14="http://schemas.microsoft.com/office/powerpoint/2010/main" val="169622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B2C22D-D72B-4628-97E8-A714E41CDC80}"/>
              </a:ext>
            </a:extLst>
          </p:cNvPr>
          <p:cNvSpPr>
            <a:spLocks noGrp="1"/>
          </p:cNvSpPr>
          <p:nvPr>
            <p:ph type="title"/>
          </p:nvPr>
        </p:nvSpPr>
        <p:spPr/>
        <p:txBody>
          <a:bodyPr/>
          <a:lstStyle/>
          <a:p>
            <a:pPr algn="ctr"/>
            <a:r>
              <a:rPr lang="fr-FR" b="1" dirty="0" err="1"/>
              <a:t>Vocabulary</a:t>
            </a:r>
            <a:endParaRPr lang="fr-FR" b="1" dirty="0"/>
          </a:p>
        </p:txBody>
      </p:sp>
      <p:sp>
        <p:nvSpPr>
          <p:cNvPr id="15" name="ZoneTexte 14">
            <a:extLst>
              <a:ext uri="{FF2B5EF4-FFF2-40B4-BE49-F238E27FC236}">
                <a16:creationId xmlns:a16="http://schemas.microsoft.com/office/drawing/2014/main" id="{41130B87-8A09-4E17-9917-58053A3C061E}"/>
              </a:ext>
            </a:extLst>
          </p:cNvPr>
          <p:cNvSpPr txBox="1"/>
          <p:nvPr/>
        </p:nvSpPr>
        <p:spPr>
          <a:xfrm>
            <a:off x="481914" y="1690688"/>
            <a:ext cx="10750377" cy="4619854"/>
          </a:xfrm>
          <a:prstGeom prst="rect">
            <a:avLst/>
          </a:prstGeom>
          <a:noFill/>
        </p:spPr>
        <p:txBody>
          <a:bodyPr wrap="square" rtlCol="0">
            <a:spAutoFit/>
          </a:bodyPr>
          <a:lstStyle/>
          <a:p>
            <a:pPr>
              <a:lnSpc>
                <a:spcPct val="150000"/>
              </a:lnSpc>
            </a:pPr>
            <a:r>
              <a:rPr lang="en-US" b="1" dirty="0"/>
              <a:t>1. Component:</a:t>
            </a:r>
          </a:p>
          <a:p>
            <a:pPr>
              <a:lnSpc>
                <a:spcPct val="150000"/>
              </a:lnSpc>
            </a:pPr>
            <a:r>
              <a:rPr lang="en-US" b="1" dirty="0"/>
              <a:t>   - Definition: The common interface or abstract class that defines the base functionality for both concrete components and decorators in the Decorator Pattern.</a:t>
            </a:r>
          </a:p>
          <a:p>
            <a:pPr>
              <a:lnSpc>
                <a:spcPct val="150000"/>
              </a:lnSpc>
            </a:pPr>
            <a:endParaRPr lang="en-US" b="1" dirty="0"/>
          </a:p>
          <a:p>
            <a:pPr>
              <a:lnSpc>
                <a:spcPct val="150000"/>
              </a:lnSpc>
            </a:pPr>
            <a:r>
              <a:rPr lang="en-US" b="1" dirty="0"/>
              <a:t>2. Decorator:</a:t>
            </a:r>
          </a:p>
          <a:p>
            <a:pPr>
              <a:lnSpc>
                <a:spcPct val="150000"/>
              </a:lnSpc>
            </a:pPr>
            <a:r>
              <a:rPr lang="en-US" b="1" dirty="0"/>
              <a:t>   - Definition :A structural design pattern element that enhances or extends the behavior of a Component by wrapping itself around it and maintaining a reference to the Component.</a:t>
            </a:r>
          </a:p>
          <a:p>
            <a:pPr>
              <a:lnSpc>
                <a:spcPct val="150000"/>
              </a:lnSpc>
            </a:pPr>
            <a:endParaRPr lang="en-US" b="1" dirty="0"/>
          </a:p>
          <a:p>
            <a:pPr>
              <a:lnSpc>
                <a:spcPct val="150000"/>
              </a:lnSpc>
            </a:pPr>
            <a:r>
              <a:rPr lang="en-US" b="1" dirty="0"/>
              <a:t>3. Concrete Component:</a:t>
            </a:r>
          </a:p>
          <a:p>
            <a:pPr>
              <a:lnSpc>
                <a:spcPct val="150000"/>
              </a:lnSpc>
            </a:pPr>
            <a:r>
              <a:rPr lang="en-US" b="1" dirty="0"/>
              <a:t>   - Definition: A class that implements the Component interface, representing the base object to which decorators can be added in the Decorator Pattern.</a:t>
            </a:r>
          </a:p>
        </p:txBody>
      </p:sp>
    </p:spTree>
    <p:extLst>
      <p:ext uri="{BB962C8B-B14F-4D97-AF65-F5344CB8AC3E}">
        <p14:creationId xmlns:p14="http://schemas.microsoft.com/office/powerpoint/2010/main" val="3696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Nuage 6">
            <a:extLst>
              <a:ext uri="{FF2B5EF4-FFF2-40B4-BE49-F238E27FC236}">
                <a16:creationId xmlns:a16="http://schemas.microsoft.com/office/drawing/2014/main" id="{492391A9-4055-4EED-858E-89B7DBCFBD53}"/>
              </a:ext>
            </a:extLst>
          </p:cNvPr>
          <p:cNvSpPr/>
          <p:nvPr/>
        </p:nvSpPr>
        <p:spPr>
          <a:xfrm>
            <a:off x="3089190" y="469557"/>
            <a:ext cx="5634681" cy="1050324"/>
          </a:xfrm>
          <a:prstGeom prst="clou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How </a:t>
            </a:r>
            <a:r>
              <a:rPr lang="fr-FR" b="1" dirty="0" err="1">
                <a:effectLst>
                  <a:outerShdw blurRad="38100" dist="38100" dir="2700000" algn="tl">
                    <a:srgbClr val="000000">
                      <a:alpha val="43137"/>
                    </a:srgbClr>
                  </a:outerShdw>
                </a:effectLst>
              </a:rPr>
              <a:t>does</a:t>
            </a:r>
            <a:r>
              <a:rPr lang="fr-FR" b="1" dirty="0">
                <a:effectLst>
                  <a:outerShdw blurRad="38100" dist="38100" dir="2700000" algn="tl">
                    <a:srgbClr val="000000">
                      <a:alpha val="43137"/>
                    </a:srgbClr>
                  </a:outerShdw>
                </a:effectLst>
              </a:rPr>
              <a:t> </a:t>
            </a:r>
            <a:r>
              <a:rPr lang="fr-FR" b="1" dirty="0" err="1">
                <a:effectLst>
                  <a:outerShdw blurRad="38100" dist="38100" dir="2700000" algn="tl">
                    <a:srgbClr val="000000">
                      <a:alpha val="43137"/>
                    </a:srgbClr>
                  </a:outerShdw>
                </a:effectLst>
              </a:rPr>
              <a:t>it</a:t>
            </a:r>
            <a:r>
              <a:rPr lang="fr-FR" b="1" dirty="0">
                <a:effectLst>
                  <a:outerShdw blurRad="38100" dist="38100" dir="2700000" algn="tl">
                    <a:srgbClr val="000000">
                      <a:alpha val="43137"/>
                    </a:srgbClr>
                  </a:outerShdw>
                </a:effectLst>
              </a:rPr>
              <a:t> </a:t>
            </a:r>
            <a:r>
              <a:rPr lang="fr-FR" b="1" dirty="0" err="1">
                <a:effectLst>
                  <a:outerShdw blurRad="38100" dist="38100" dir="2700000" algn="tl">
                    <a:srgbClr val="000000">
                      <a:alpha val="43137"/>
                    </a:srgbClr>
                  </a:outerShdw>
                </a:effectLst>
              </a:rPr>
              <a:t>works</a:t>
            </a:r>
            <a:r>
              <a:rPr lang="fr-FR" b="1" dirty="0">
                <a:effectLst>
                  <a:outerShdw blurRad="38100" dist="38100" dir="2700000" algn="tl">
                    <a:srgbClr val="000000">
                      <a:alpha val="43137"/>
                    </a:srgbClr>
                  </a:outerShdw>
                </a:effectLst>
              </a:rPr>
              <a:t>?</a:t>
            </a:r>
            <a:endParaRPr lang="fr-FR" dirty="0"/>
          </a:p>
        </p:txBody>
      </p:sp>
      <p:sp>
        <p:nvSpPr>
          <p:cNvPr id="8" name="Espace réservé du contenu 7">
            <a:extLst>
              <a:ext uri="{FF2B5EF4-FFF2-40B4-BE49-F238E27FC236}">
                <a16:creationId xmlns:a16="http://schemas.microsoft.com/office/drawing/2014/main" id="{48213582-3838-4F04-9C0D-D731B6E9FD55}"/>
              </a:ext>
            </a:extLst>
          </p:cNvPr>
          <p:cNvSpPr>
            <a:spLocks noGrp="1"/>
          </p:cNvSpPr>
          <p:nvPr>
            <p:ph idx="1"/>
          </p:nvPr>
        </p:nvSpPr>
        <p:spPr>
          <a:xfrm>
            <a:off x="838200" y="1825625"/>
            <a:ext cx="10515600" cy="43513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A Decorator Pattern says that just "attach a flexible additional responsibilities to an object </a:t>
            </a:r>
            <a:r>
              <a:rPr lang="en-US" dirty="0" err="1"/>
              <a:t>dynamically".In</a:t>
            </a:r>
            <a:r>
              <a:rPr lang="en-US" dirty="0"/>
              <a:t> other words, The Decorator Pattern uses composition instead of inheritance to extend the functionality of an object at </a:t>
            </a:r>
            <a:r>
              <a:rPr lang="en-US" dirty="0" err="1"/>
              <a:t>runtime.The</a:t>
            </a:r>
            <a:r>
              <a:rPr lang="en-US" dirty="0"/>
              <a:t> Decorator Pattern is also known as Wrapper.</a:t>
            </a:r>
            <a:endParaRPr lang="fr-FR" dirty="0"/>
          </a:p>
        </p:txBody>
      </p:sp>
    </p:spTree>
    <p:extLst>
      <p:ext uri="{BB962C8B-B14F-4D97-AF65-F5344CB8AC3E}">
        <p14:creationId xmlns:p14="http://schemas.microsoft.com/office/powerpoint/2010/main" val="309043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Nuage 3">
            <a:extLst>
              <a:ext uri="{FF2B5EF4-FFF2-40B4-BE49-F238E27FC236}">
                <a16:creationId xmlns:a16="http://schemas.microsoft.com/office/drawing/2014/main" id="{7B5F4968-8FA8-49B4-98FE-C53B0C02430D}"/>
              </a:ext>
            </a:extLst>
          </p:cNvPr>
          <p:cNvSpPr/>
          <p:nvPr/>
        </p:nvSpPr>
        <p:spPr>
          <a:xfrm>
            <a:off x="1679569" y="1843058"/>
            <a:ext cx="9106931" cy="2940908"/>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0" i="0" dirty="0">
                <a:solidFill>
                  <a:srgbClr val="D1D5DB"/>
                </a:solidFill>
                <a:effectLst/>
                <a:latin typeface="Söhne"/>
              </a:rPr>
              <a:t>The Decorator Pattern works by allowing objects to be dynamically extended with new behaviors or responsibilities at runtime. It achieves this through a combination of key components: the Component interface, Concrete Component classes, and Decorator classes.</a:t>
            </a:r>
            <a:endParaRPr lang="fr-FR" dirty="0"/>
          </a:p>
        </p:txBody>
      </p:sp>
    </p:spTree>
    <p:extLst>
      <p:ext uri="{BB962C8B-B14F-4D97-AF65-F5344CB8AC3E}">
        <p14:creationId xmlns:p14="http://schemas.microsoft.com/office/powerpoint/2010/main" val="421764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horzBrick">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C74AD-CF67-4C26-8A54-A75EA05FBD18}"/>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Advantages</a:t>
            </a:r>
            <a:endParaRPr lang="fr-FR" b="1"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26763A85-6487-406D-B227-49C011EFBE5D}"/>
              </a:ext>
            </a:extLst>
          </p:cNvPr>
          <p:cNvSpPr>
            <a:spLocks noGrp="1"/>
          </p:cNvSpPr>
          <p:nvPr>
            <p:ph idx="1"/>
          </p:nvPr>
        </p:nvSpPr>
        <p:spPr>
          <a:xfrm>
            <a:off x="838200" y="1825625"/>
            <a:ext cx="7156622" cy="4351338"/>
          </a:xfrm>
        </p:spPr>
        <p:txBody>
          <a:bodyPr>
            <a:normAutofit lnSpcReduction="10000"/>
          </a:bodyPr>
          <a:lstStyle/>
          <a:p>
            <a:pPr algn="l"/>
            <a:r>
              <a:rPr lang="en-US" b="1" i="0" dirty="0">
                <a:effectLst/>
                <a:latin typeface="Söhne"/>
              </a:rPr>
              <a:t>Flexibility and Dynamic Behavior: </a:t>
            </a:r>
            <a:r>
              <a:rPr lang="en-US" b="0" i="0" dirty="0">
                <a:effectLst/>
                <a:latin typeface="Söhne"/>
              </a:rPr>
              <a:t>Enables the dynamic addition of new behaviors or responsibilities to objects at runtime without altering their structure, providing a flexible and adaptable solution.</a:t>
            </a:r>
          </a:p>
          <a:p>
            <a:pPr algn="l"/>
            <a:r>
              <a:rPr lang="en-US" b="1" i="0" dirty="0">
                <a:effectLst/>
                <a:latin typeface="Söhne"/>
              </a:rPr>
              <a:t>Open-Closed Principle:</a:t>
            </a:r>
            <a:endParaRPr lang="en-US" b="0" i="0" dirty="0">
              <a:effectLst/>
              <a:latin typeface="Söhne"/>
            </a:endParaRPr>
          </a:p>
          <a:p>
            <a:pPr marL="0" indent="0" algn="l">
              <a:buNone/>
            </a:pPr>
            <a:r>
              <a:rPr lang="en-US" b="0" i="0" dirty="0">
                <a:effectLst/>
                <a:latin typeface="Söhne"/>
              </a:rPr>
              <a:t>Supports the open-closed principle by allowing the introduction of new decorators without modifying existing code. This promotes code extensibility and minimizes the need for class hierarchy changes.</a:t>
            </a:r>
          </a:p>
          <a:p>
            <a:pPr algn="l"/>
            <a:endParaRPr lang="en-US" b="0" i="0" dirty="0">
              <a:effectLst/>
              <a:latin typeface="Söhne"/>
            </a:endParaRPr>
          </a:p>
        </p:txBody>
      </p:sp>
      <p:pic>
        <p:nvPicPr>
          <p:cNvPr id="7" name="Image 6">
            <a:extLst>
              <a:ext uri="{FF2B5EF4-FFF2-40B4-BE49-F238E27FC236}">
                <a16:creationId xmlns:a16="http://schemas.microsoft.com/office/drawing/2014/main" id="{0A755EC8-CCCF-42E9-8E29-C6228E6F4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539" y="3429000"/>
            <a:ext cx="2143125" cy="2143125"/>
          </a:xfrm>
          <a:prstGeom prst="rect">
            <a:avLst/>
          </a:prstGeom>
          <a:ln>
            <a:noFill/>
          </a:ln>
          <a:effectLst>
            <a:softEdge rad="112500"/>
          </a:effectLst>
        </p:spPr>
      </p:pic>
      <p:sp>
        <p:nvSpPr>
          <p:cNvPr id="8" name="Nuage 7">
            <a:extLst>
              <a:ext uri="{FF2B5EF4-FFF2-40B4-BE49-F238E27FC236}">
                <a16:creationId xmlns:a16="http://schemas.microsoft.com/office/drawing/2014/main" id="{D295B1F2-5D72-4F66-BCAB-1DC85E195763}"/>
              </a:ext>
            </a:extLst>
          </p:cNvPr>
          <p:cNvSpPr/>
          <p:nvPr/>
        </p:nvSpPr>
        <p:spPr>
          <a:xfrm>
            <a:off x="8427308" y="840259"/>
            <a:ext cx="3094132" cy="21431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What</a:t>
            </a:r>
            <a:r>
              <a:rPr lang="fr-FR" dirty="0"/>
              <a:t> can </a:t>
            </a:r>
            <a:r>
              <a:rPr lang="fr-FR" dirty="0" err="1"/>
              <a:t>be</a:t>
            </a:r>
            <a:r>
              <a:rPr lang="fr-FR" dirty="0"/>
              <a:t> the </a:t>
            </a:r>
            <a:r>
              <a:rPr lang="fr-FR" dirty="0" err="1"/>
              <a:t>advantages</a:t>
            </a:r>
            <a:r>
              <a:rPr lang="fr-FR" dirty="0"/>
              <a:t>?</a:t>
            </a:r>
          </a:p>
        </p:txBody>
      </p:sp>
    </p:spTree>
    <p:extLst>
      <p:ext uri="{BB962C8B-B14F-4D97-AF65-F5344CB8AC3E}">
        <p14:creationId xmlns:p14="http://schemas.microsoft.com/office/powerpoint/2010/main" val="15779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C3F05-F23F-46A7-8C7A-611F71D2EF7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Disadvantages</a:t>
            </a:r>
            <a:endParaRPr lang="fr-FR" b="1"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D2CA42AD-6002-45F4-A893-B7C198C9653C}"/>
              </a:ext>
            </a:extLst>
          </p:cNvPr>
          <p:cNvSpPr>
            <a:spLocks noGrp="1"/>
          </p:cNvSpPr>
          <p:nvPr>
            <p:ph idx="1"/>
          </p:nvPr>
        </p:nvSpPr>
        <p:spPr>
          <a:xfrm>
            <a:off x="4409303" y="1479636"/>
            <a:ext cx="7527324" cy="4351338"/>
          </a:xfrm>
        </p:spPr>
        <p:txBody>
          <a:bodyPr/>
          <a:lstStyle/>
          <a:p>
            <a:pPr algn="l"/>
            <a:r>
              <a:rPr lang="en-US" b="1" i="0" dirty="0">
                <a:effectLst/>
                <a:latin typeface="Söhne"/>
              </a:rPr>
              <a:t>Increased Number of Classes:</a:t>
            </a:r>
          </a:p>
          <a:p>
            <a:pPr marL="0" indent="0" algn="l">
              <a:buNone/>
            </a:pPr>
            <a:r>
              <a:rPr lang="en-US" b="0" i="0" dirty="0">
                <a:effectLst/>
                <a:latin typeface="Söhne"/>
              </a:rPr>
              <a:t>The pattern can lead to an increase in the number of classes in the codebase. While this is mitigated by the use of small, focused classes, it can still impact the overall readability and maintainability.</a:t>
            </a:r>
          </a:p>
          <a:p>
            <a:pPr algn="l"/>
            <a:r>
              <a:rPr lang="en-US" b="1" i="0" dirty="0">
                <a:effectLst/>
                <a:latin typeface="Söhne"/>
              </a:rPr>
              <a:t>Design </a:t>
            </a:r>
            <a:r>
              <a:rPr lang="en-US" b="1" i="0" dirty="0" err="1">
                <a:effectLst/>
                <a:latin typeface="Söhne"/>
              </a:rPr>
              <a:t>Overhead:</a:t>
            </a:r>
            <a:r>
              <a:rPr lang="en-US" b="0" i="0" dirty="0" err="1">
                <a:effectLst/>
                <a:latin typeface="Söhne"/>
              </a:rPr>
              <a:t>The</a:t>
            </a:r>
            <a:r>
              <a:rPr lang="en-US" b="0" i="0" dirty="0">
                <a:effectLst/>
                <a:latin typeface="Söhne"/>
              </a:rPr>
              <a:t> need to create separate classes for each decorator can result in additional design overhead, especially for simple or one-time use cases.</a:t>
            </a:r>
          </a:p>
          <a:p>
            <a:pPr marL="0" indent="0" algn="l">
              <a:buNone/>
            </a:pPr>
            <a:endParaRPr lang="en-US" b="0" i="0" dirty="0">
              <a:effectLst/>
              <a:latin typeface="Söhne"/>
            </a:endParaRPr>
          </a:p>
        </p:txBody>
      </p:sp>
      <p:sp>
        <p:nvSpPr>
          <p:cNvPr id="7" name="Nuage 6">
            <a:extLst>
              <a:ext uri="{FF2B5EF4-FFF2-40B4-BE49-F238E27FC236}">
                <a16:creationId xmlns:a16="http://schemas.microsoft.com/office/drawing/2014/main" id="{ED9BDF1A-E0F0-451B-B3E8-9C3868741C1A}"/>
              </a:ext>
            </a:extLst>
          </p:cNvPr>
          <p:cNvSpPr/>
          <p:nvPr/>
        </p:nvSpPr>
        <p:spPr>
          <a:xfrm>
            <a:off x="568410" y="916695"/>
            <a:ext cx="2755557" cy="219103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t>Did</a:t>
            </a:r>
            <a:r>
              <a:rPr lang="fr-FR" b="1" dirty="0"/>
              <a:t> </a:t>
            </a:r>
            <a:r>
              <a:rPr lang="fr-FR" b="1" dirty="0" err="1"/>
              <a:t>you</a:t>
            </a:r>
            <a:r>
              <a:rPr lang="fr-FR" b="1" dirty="0"/>
              <a:t> know?</a:t>
            </a:r>
          </a:p>
        </p:txBody>
      </p:sp>
      <p:pic>
        <p:nvPicPr>
          <p:cNvPr id="9" name="Image 8">
            <a:extLst>
              <a:ext uri="{FF2B5EF4-FFF2-40B4-BE49-F238E27FC236}">
                <a16:creationId xmlns:a16="http://schemas.microsoft.com/office/drawing/2014/main" id="{C195F813-969C-40D4-8A55-70252AF25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488" y="3611649"/>
            <a:ext cx="2057400" cy="2219325"/>
          </a:xfrm>
          <a:prstGeom prst="rect">
            <a:avLst/>
          </a:prstGeom>
          <a:ln>
            <a:noFill/>
          </a:ln>
          <a:effectLst>
            <a:softEdge rad="112500"/>
          </a:effectLst>
        </p:spPr>
      </p:pic>
    </p:spTree>
    <p:extLst>
      <p:ext uri="{BB962C8B-B14F-4D97-AF65-F5344CB8AC3E}">
        <p14:creationId xmlns:p14="http://schemas.microsoft.com/office/powerpoint/2010/main" val="272000181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592</Words>
  <Application>Microsoft Office PowerPoint</Application>
  <PresentationFormat>Grand écran</PresentationFormat>
  <Paragraphs>34</Paragraphs>
  <Slides>10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Calibri Light</vt:lpstr>
      <vt:lpstr>Comic Sans MS</vt:lpstr>
      <vt:lpstr>Söhne</vt:lpstr>
      <vt:lpstr>Thème Office</vt:lpstr>
      <vt:lpstr>DECORATOR DESIGN PATTERN</vt:lpstr>
      <vt:lpstr>Purpose and Motivation Of The Decorator Pattern: </vt:lpstr>
      <vt:lpstr>Purpose and Motivation</vt:lpstr>
      <vt:lpstr>Purpose and Motivation</vt:lpstr>
      <vt:lpstr>Vocabulary</vt:lpstr>
      <vt:lpstr>Présentation PowerPoint</vt:lpstr>
      <vt:lpstr>Présentation PowerPoint</vt:lpstr>
      <vt:lpstr>Advantages</vt:lpstr>
      <vt:lpstr>Disadvantages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MVC DESIGN PATTERN</dc:title>
  <dc:creator>DILAN NDE</dc:creator>
  <cp:lastModifiedBy>DILAN NDE</cp:lastModifiedBy>
  <cp:revision>14</cp:revision>
  <dcterms:created xsi:type="dcterms:W3CDTF">2023-12-11T09:26:03Z</dcterms:created>
  <dcterms:modified xsi:type="dcterms:W3CDTF">2023-12-11T14:52:19Z</dcterms:modified>
</cp:coreProperties>
</file>